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86" r:id="rId2"/>
    <p:sldId id="304" r:id="rId3"/>
    <p:sldId id="305" r:id="rId4"/>
    <p:sldId id="306" r:id="rId5"/>
    <p:sldId id="307" r:id="rId6"/>
    <p:sldId id="308" r:id="rId7"/>
    <p:sldId id="309" r:id="rId8"/>
    <p:sldId id="310" r:id="rId9"/>
    <p:sldId id="311" r:id="rId10"/>
    <p:sldId id="313" r:id="rId11"/>
    <p:sldId id="315" r:id="rId12"/>
    <p:sldId id="316" r:id="rId13"/>
    <p:sldId id="314" r:id="rId14"/>
    <p:sldId id="31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00FF00"/>
    <a:srgbClr val="0070C0"/>
    <a:srgbClr val="5E46F0"/>
    <a:srgbClr val="EAED77"/>
    <a:srgbClr val="6B766F"/>
    <a:srgbClr val="0C440F"/>
    <a:srgbClr val="1A442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9716A7-7A30-4C55-8262-4AF583D73EA4}" v="60" dt="2023-11-29T22:45:31.875"/>
    <p1510:client id="{891C23FC-4921-4A15-A87B-40242AC8901F}" v="86" dt="2023-11-30T19:18:52.6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868" autoAdjust="0"/>
  </p:normalViewPr>
  <p:slideViewPr>
    <p:cSldViewPr>
      <p:cViewPr varScale="1">
        <p:scale>
          <a:sx n="105" d="100"/>
          <a:sy n="105" d="100"/>
        </p:scale>
        <p:origin x="79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9F76B-5CF2-455D-9365-EBFD24FB3B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A3326-6BE8-4DE2-A526-66D6DC5DC342}" type="datetimeFigureOut">
              <a:rPr lang="en-GB" smtClean="0"/>
              <a:t>30/11/2023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5D1BBD-9154-4133-973D-B70774D7E6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23CAD1-CB1B-4D83-9B0A-5DA8569A9A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D0406-4FCB-484C-938D-BEEA9F5226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6014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E9702-0021-4473-93B9-41638846F4C4}" type="datetimeFigureOut">
              <a:rPr lang="en-GB" smtClean="0"/>
              <a:t>30/11/2023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962A9-E496-4035-9CF6-BB737F875F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535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378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2754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7495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115991AE-77F1-45DE-BEA1-AFA800599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E4B8448-9C72-43BF-B0E2-CD870D18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4E822FB-ED81-4B4D-A34B-62D86F48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AF8909DD-C23B-4D89-9494-221DE393E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BC37C4-944E-4E6C-8DF5-C23C51430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3D8F3A-E2A5-4BCD-8578-D72CB24F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BBCA04-D2F6-4D61-821B-9FA3AD209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5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3"/>
            <a:ext cx="2852928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2"/>
            <a:ext cx="5577840" cy="211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399"/>
            <a:ext cx="10972800" cy="948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3860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1836D41-3C4D-1D49-AA54-4231464E64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00AE1B-EF8B-4BF5-88BF-ED8158FFC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12192000" cy="1571985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5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overview of the CS-2 architecture</a:t>
            </a:r>
          </a:p>
        </p:txBody>
      </p:sp>
      <p:pic>
        <p:nvPicPr>
          <p:cNvPr id="1030" name="Picture 6" descr="EPCC">
            <a:extLst>
              <a:ext uri="{FF2B5EF4-FFF2-40B4-BE49-F238E27FC236}">
                <a16:creationId xmlns:a16="http://schemas.microsoft.com/office/drawing/2014/main" id="{71249B1B-DCB9-736C-61B4-1128C7611F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74" b="35163"/>
          <a:stretch/>
        </p:blipFill>
        <p:spPr bwMode="auto">
          <a:xfrm>
            <a:off x="4900284" y="6052431"/>
            <a:ext cx="2391431" cy="65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black and orange logo&#10;&#10;Description automatically generated">
            <a:extLst>
              <a:ext uri="{FF2B5EF4-FFF2-40B4-BE49-F238E27FC236}">
                <a16:creationId xmlns:a16="http://schemas.microsoft.com/office/drawing/2014/main" id="{0DE0AF43-84BE-47BC-08B1-D3B450A0C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6" y="5919662"/>
            <a:ext cx="2078911" cy="923331"/>
          </a:xfrm>
          <a:prstGeom prst="rect">
            <a:avLst/>
          </a:prstGeom>
        </p:spPr>
      </p:pic>
      <p:pic>
        <p:nvPicPr>
          <p:cNvPr id="1032" name="Picture 8" descr="Cerebras - Wikipedia">
            <a:extLst>
              <a:ext uri="{FF2B5EF4-FFF2-40B4-BE49-F238E27FC236}">
                <a16:creationId xmlns:a16="http://schemas.microsoft.com/office/drawing/2014/main" id="{AD07901F-3CE4-6E80-904E-2BBA7A32F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5024" y="5834925"/>
            <a:ext cx="2286668" cy="1008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Product - Chip - Cerebras">
            <a:extLst>
              <a:ext uri="{FF2B5EF4-FFF2-40B4-BE49-F238E27FC236}">
                <a16:creationId xmlns:a16="http://schemas.microsoft.com/office/drawing/2014/main" id="{59064D1E-C053-1E43-5898-56E21257B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6979" y="2265153"/>
            <a:ext cx="3570782" cy="357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018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49389-D51E-A81D-DE4A-19EA57503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Host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A715C-E65B-191E-EB37-9DA06514A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2476872"/>
          </a:xfrm>
        </p:spPr>
        <p:txBody>
          <a:bodyPr/>
          <a:lstStyle/>
          <a:p>
            <a:r>
              <a:rPr lang="en-GB" dirty="0"/>
              <a:t>A host-side runtime known as </a:t>
            </a:r>
            <a:r>
              <a:rPr lang="en-GB" i="1" dirty="0" err="1"/>
              <a:t>SdkRuntime</a:t>
            </a:r>
            <a:r>
              <a:rPr lang="en-GB" i="1" dirty="0"/>
              <a:t> </a:t>
            </a:r>
            <a:r>
              <a:rPr lang="en-GB" dirty="0"/>
              <a:t>is provided</a:t>
            </a:r>
          </a:p>
          <a:p>
            <a:pPr lvl="1"/>
            <a:r>
              <a:rPr lang="en-GB" i="1" dirty="0" err="1"/>
              <a:t>memcpy</a:t>
            </a:r>
            <a:r>
              <a:rPr lang="en-GB" i="1" dirty="0"/>
              <a:t> </a:t>
            </a:r>
            <a:r>
              <a:rPr lang="en-GB" dirty="0"/>
              <a:t>library loads programs, launches functions, and transfers data on and off the WSE</a:t>
            </a:r>
          </a:p>
          <a:p>
            <a:pPr lvl="1"/>
            <a:r>
              <a:rPr lang="en-GB" dirty="0"/>
              <a:t>Functions provided by </a:t>
            </a:r>
            <a:r>
              <a:rPr lang="en-GB" dirty="0" err="1"/>
              <a:t>SdkRuntime</a:t>
            </a:r>
            <a:r>
              <a:rPr lang="en-GB" dirty="0"/>
              <a:t> manage the data transfer to and from the host’s filesystem or memory</a:t>
            </a:r>
          </a:p>
          <a:p>
            <a:pPr lvl="1"/>
            <a:r>
              <a:rPr lang="en-GB" dirty="0"/>
              <a:t>The host and WSE network interfaces finally route the data into your kernel (last step is implemented on the WSE itself to connect the I/O channel entry-points, which are in fixed locations at the edges of the WSE, to each kernel, which has a variable size and location.)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435241-383D-F39A-69E1-CB8E5946E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591" y="4127375"/>
            <a:ext cx="5486400" cy="263264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0EBF2E2-D753-70B2-D2D5-3B7F10FFAC59}"/>
              </a:ext>
            </a:extLst>
          </p:cNvPr>
          <p:cNvSpPr txBox="1">
            <a:spLocks/>
          </p:cNvSpPr>
          <p:nvPr/>
        </p:nvSpPr>
        <p:spPr>
          <a:xfrm>
            <a:off x="609600" y="4036280"/>
            <a:ext cx="5486400" cy="25679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i="1" dirty="0" err="1"/>
              <a:t>memcpy</a:t>
            </a:r>
            <a:r>
              <a:rPr lang="en-GB" dirty="0"/>
              <a:t> infrastructure uses additional PEs around the user kernel to route tensor data and also adds a small executable component to the kernel PEs. In addition to a halo around the kernel, the additional support PEs consume three columns on the West of the kernel and two columns on the East.</a:t>
            </a:r>
          </a:p>
        </p:txBody>
      </p:sp>
    </p:spTree>
    <p:extLst>
      <p:ext uri="{BB962C8B-B14F-4D97-AF65-F5344CB8AC3E}">
        <p14:creationId xmlns:p14="http://schemas.microsoft.com/office/powerpoint/2010/main" val="3106937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B1864-85AD-C8B8-24C6-47437F15A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CSL compiler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0111A-85D0-A497-3EF1-404B8C101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16832"/>
            <a:ext cx="3038128" cy="4712856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Code is compiled using the </a:t>
            </a:r>
            <a:r>
              <a:rPr lang="en-GB" i="1" dirty="0" err="1"/>
              <a:t>cslc</a:t>
            </a:r>
            <a:r>
              <a:rPr lang="en-GB" i="1" dirty="0"/>
              <a:t> </a:t>
            </a:r>
            <a:r>
              <a:rPr lang="en-GB" dirty="0"/>
              <a:t>command</a:t>
            </a:r>
          </a:p>
          <a:p>
            <a:endParaRPr lang="en-GB" dirty="0"/>
          </a:p>
          <a:p>
            <a:r>
              <a:rPr lang="en-GB" dirty="0"/>
              <a:t>Generates a .elf file which is the executable that will be loaded onto the CS-2</a:t>
            </a:r>
          </a:p>
          <a:p>
            <a:endParaRPr lang="en-GB" dirty="0"/>
          </a:p>
          <a:p>
            <a:r>
              <a:rPr lang="en-GB" dirty="0"/>
              <a:t>Will play with this in a few minutes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D87936-CA6E-A64D-4D1E-86655E542392}"/>
              </a:ext>
            </a:extLst>
          </p:cNvPr>
          <p:cNvSpPr txBox="1"/>
          <p:nvPr/>
        </p:nvSpPr>
        <p:spPr>
          <a:xfrm>
            <a:off x="4007768" y="1700808"/>
            <a:ext cx="7920880" cy="445506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chemeClr val="bg1"/>
                </a:solidFill>
              </a:rPr>
              <a:t>usage: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 [-h] [-o OUTPUT_NAME] [--params PARAMS] [--</a:t>
            </a:r>
            <a:r>
              <a:rPr lang="en-GB" sz="1050" dirty="0" err="1">
                <a:solidFill>
                  <a:schemeClr val="bg1"/>
                </a:solidFill>
              </a:rPr>
              <a:t>colors</a:t>
            </a:r>
            <a:r>
              <a:rPr lang="en-GB" sz="1050" dirty="0">
                <a:solidFill>
                  <a:schemeClr val="bg1"/>
                </a:solidFill>
              </a:rPr>
              <a:t> COLORS] [--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] [--channels CHANNELS]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[--import-path IMPORT_PATH] [--width-west-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WIDTH_WEST_BUF] [--width-east-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WIDTH_EAST_BUF] [--verbose]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</a:t>
            </a:r>
            <a:r>
              <a:rPr lang="en-GB" sz="1050" dirty="0" err="1">
                <a:solidFill>
                  <a:schemeClr val="bg1"/>
                </a:solidFill>
              </a:rPr>
              <a:t>csl_filename</a:t>
            </a:r>
            <a:endParaRPr lang="en-GB" sz="1050" dirty="0">
              <a:solidFill>
                <a:schemeClr val="bg1"/>
              </a:solidFill>
            </a:endParaRPr>
          </a:p>
          <a:p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Frontend for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-driver. Creates a directory and then calls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 which will write its output files to the created directory.</a:t>
            </a:r>
          </a:p>
          <a:p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positional arguments: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</a:t>
            </a:r>
            <a:r>
              <a:rPr lang="en-GB" sz="1050" dirty="0" err="1">
                <a:solidFill>
                  <a:schemeClr val="bg1"/>
                </a:solidFill>
              </a:rPr>
              <a:t>csl_filename</a:t>
            </a:r>
            <a:r>
              <a:rPr lang="en-GB" sz="1050" dirty="0">
                <a:solidFill>
                  <a:schemeClr val="bg1"/>
                </a:solidFill>
              </a:rPr>
              <a:t>          Input CSL file</a:t>
            </a:r>
          </a:p>
          <a:p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optional arguments: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-h, --help                         Show this help message and exit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-o OUTPUT_NAME        Output directory name (default: out)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--params </a:t>
            </a:r>
            <a:r>
              <a:rPr lang="en-GB" sz="1050" dirty="0" err="1">
                <a:solidFill>
                  <a:schemeClr val="bg1"/>
                </a:solidFill>
              </a:rPr>
              <a:t>PARAMS</a:t>
            </a:r>
            <a:r>
              <a:rPr lang="en-GB" sz="1050" dirty="0">
                <a:solidFill>
                  <a:schemeClr val="bg1"/>
                </a:solidFill>
              </a:rPr>
              <a:t>         Comma-separated list of param-to-value mappings where a mapping is a `</a:t>
            </a:r>
            <a:r>
              <a:rPr lang="en-GB" sz="1050" dirty="0" err="1">
                <a:solidFill>
                  <a:schemeClr val="bg1"/>
                </a:solidFill>
              </a:rPr>
              <a:t>name:value</a:t>
            </a:r>
            <a:r>
              <a:rPr lang="en-GB" sz="1050" dirty="0">
                <a:solidFill>
                  <a:schemeClr val="bg1"/>
                </a:solidFill>
              </a:rPr>
              <a:t>` pair where name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is a string and value is an unsigned integer. The parameter list is passed on to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 as-is.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</a:t>
            </a:r>
            <a:r>
              <a:rPr lang="en-GB" sz="1050" dirty="0" err="1">
                <a:solidFill>
                  <a:schemeClr val="bg1"/>
                </a:solidFill>
              </a:rPr>
              <a:t>colors</a:t>
            </a:r>
            <a:r>
              <a:rPr lang="en-GB" sz="1050" dirty="0">
                <a:solidFill>
                  <a:schemeClr val="bg1"/>
                </a:solidFill>
              </a:rPr>
              <a:t> COLORS            Comma-separated list of </a:t>
            </a:r>
            <a:r>
              <a:rPr lang="en-GB" sz="1050" dirty="0" err="1">
                <a:solidFill>
                  <a:schemeClr val="bg1"/>
                </a:solidFill>
              </a:rPr>
              <a:t>color</a:t>
            </a:r>
            <a:r>
              <a:rPr lang="en-GB" sz="1050" dirty="0">
                <a:solidFill>
                  <a:schemeClr val="bg1"/>
                </a:solidFill>
              </a:rPr>
              <a:t>-to-value mappings where a mapping is a `</a:t>
            </a:r>
            <a:r>
              <a:rPr lang="en-GB" sz="1050" dirty="0" err="1">
                <a:solidFill>
                  <a:schemeClr val="bg1"/>
                </a:solidFill>
              </a:rPr>
              <a:t>color:value</a:t>
            </a:r>
            <a:r>
              <a:rPr lang="en-GB" sz="1050" dirty="0">
                <a:solidFill>
                  <a:schemeClr val="bg1"/>
                </a:solidFill>
              </a:rPr>
              <a:t>` pair where </a:t>
            </a:r>
            <a:r>
              <a:rPr lang="en-GB" sz="1050" dirty="0" err="1">
                <a:solidFill>
                  <a:schemeClr val="bg1"/>
                </a:solidFill>
              </a:rPr>
              <a:t>color</a:t>
            </a:r>
            <a:endParaRPr lang="en-GB" sz="1050" dirty="0">
              <a:solidFill>
                <a:schemeClr val="bg1"/>
              </a:solidFill>
            </a:endParaRP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is a string and value is an unsigned integer. The parameter list is passed on to </a:t>
            </a:r>
            <a:r>
              <a:rPr lang="en-GB" sz="1050" dirty="0" err="1">
                <a:solidFill>
                  <a:schemeClr val="bg1"/>
                </a:solidFill>
              </a:rPr>
              <a:t>cslc</a:t>
            </a:r>
            <a:r>
              <a:rPr lang="en-GB" sz="1050" dirty="0">
                <a:solidFill>
                  <a:schemeClr val="bg1"/>
                </a:solidFill>
              </a:rPr>
              <a:t>-driver as-is.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                       Add 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support to this program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--channels </a:t>
            </a:r>
            <a:r>
              <a:rPr lang="en-GB" sz="1050" dirty="0" err="1">
                <a:solidFill>
                  <a:schemeClr val="bg1"/>
                </a:solidFill>
              </a:rPr>
              <a:t>CHANNELS</a:t>
            </a:r>
            <a:r>
              <a:rPr lang="en-GB" sz="1050" dirty="0">
                <a:solidFill>
                  <a:schemeClr val="bg1"/>
                </a:solidFill>
              </a:rPr>
              <a:t>  Number of 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I/O channels to use when </a:t>
            </a:r>
            <a:r>
              <a:rPr lang="en-GB" sz="1050" dirty="0" err="1">
                <a:solidFill>
                  <a:schemeClr val="bg1"/>
                </a:solidFill>
              </a:rPr>
              <a:t>memcpy</a:t>
            </a:r>
            <a:r>
              <a:rPr lang="en-GB" sz="1050" dirty="0">
                <a:solidFill>
                  <a:schemeClr val="bg1"/>
                </a:solidFill>
              </a:rPr>
              <a:t> support is compiled with this program.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--import-path IMPORT_PATH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Add the given directory to the list of directories searched for &lt;...&gt; paths in @import_module and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@set_tile_code statements.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--width-west-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WIDTH_WEST_BUF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Width of west buffer (default is zero, i.e. no buffer to mitigate slow input)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--width-east-</a:t>
            </a:r>
            <a:r>
              <a:rPr lang="en-GB" sz="1050" dirty="0" err="1">
                <a:solidFill>
                  <a:schemeClr val="bg1"/>
                </a:solidFill>
              </a:rPr>
              <a:t>buf</a:t>
            </a:r>
            <a:r>
              <a:rPr lang="en-GB" sz="1050" dirty="0">
                <a:solidFill>
                  <a:schemeClr val="bg1"/>
                </a:solidFill>
              </a:rPr>
              <a:t> WIDTH_EAST_BUF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                                         Width of east buffer (default is zero, i.e. no buffer to mitigate slow output)</a:t>
            </a:r>
          </a:p>
          <a:p>
            <a:r>
              <a:rPr lang="en-GB" sz="1050" dirty="0">
                <a:solidFill>
                  <a:schemeClr val="bg1"/>
                </a:solidFill>
              </a:rPr>
              <a:t>  --verbose                          </a:t>
            </a:r>
            <a:r>
              <a:rPr lang="en-GB" sz="1050" dirty="0" err="1">
                <a:solidFill>
                  <a:schemeClr val="bg1"/>
                </a:solidFill>
              </a:rPr>
              <a:t>Verbose</a:t>
            </a:r>
            <a:r>
              <a:rPr lang="en-GB" sz="1050" dirty="0">
                <a:solidFill>
                  <a:schemeClr val="bg1"/>
                </a:solidFill>
              </a:rPr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2701499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5F7C5-99E0-B09F-7721-49F2C73D5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of the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EE8A0-EE8A-E9D4-B352-845056588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CS-2 machines are designed to be exclusive use</a:t>
            </a:r>
          </a:p>
          <a:p>
            <a:pPr lvl="1"/>
            <a:r>
              <a:rPr lang="en-GB" dirty="0"/>
              <a:t>Routinely developing code directly on the CS-2 would be a big pain, due to contending with lots of other users at the same time!</a:t>
            </a:r>
          </a:p>
          <a:p>
            <a:pPr lvl="1"/>
            <a:endParaRPr lang="en-GB" dirty="0"/>
          </a:p>
          <a:p>
            <a:r>
              <a:rPr lang="en-GB" dirty="0" err="1"/>
              <a:t>Cerebras</a:t>
            </a:r>
            <a:r>
              <a:rPr lang="en-GB" dirty="0"/>
              <a:t> also provide a software simulator of the CS-2</a:t>
            </a:r>
          </a:p>
          <a:p>
            <a:pPr lvl="1"/>
            <a:r>
              <a:rPr lang="en-GB" dirty="0"/>
              <a:t>Simulates execution of your program by running it on the CPU</a:t>
            </a:r>
          </a:p>
          <a:p>
            <a:pPr lvl="1"/>
            <a:r>
              <a:rPr lang="en-GB" dirty="0"/>
              <a:t>This is highly accurate and should be used during development to test your code</a:t>
            </a:r>
          </a:p>
          <a:p>
            <a:pPr lvl="1"/>
            <a:r>
              <a:rPr lang="en-GB" dirty="0"/>
              <a:t>But for performance measurements and production runs obviously we need the CS-2 itself</a:t>
            </a:r>
          </a:p>
          <a:p>
            <a:pPr lvl="1"/>
            <a:endParaRPr lang="en-GB" dirty="0"/>
          </a:p>
          <a:p>
            <a:r>
              <a:rPr lang="en-GB" dirty="0"/>
              <a:t>We will use the simulator quite heavily during this tutorial</a:t>
            </a:r>
          </a:p>
          <a:p>
            <a:pPr lvl="1"/>
            <a:r>
              <a:rPr lang="en-GB" dirty="0"/>
              <a:t>But part of our hands-on exercises will be to run each of these on the CS-2 hardware itself once you have done the development</a:t>
            </a:r>
          </a:p>
        </p:txBody>
      </p:sp>
    </p:spTree>
    <p:extLst>
      <p:ext uri="{BB962C8B-B14F-4D97-AF65-F5344CB8AC3E}">
        <p14:creationId xmlns:p14="http://schemas.microsoft.com/office/powerpoint/2010/main" val="2380752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E4087-A507-5705-E461-B910CB2BA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Clustering CS-2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96E7B-B947-E19F-C251-BCE4B373F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5630416" cy="4876800"/>
          </a:xfrm>
        </p:spPr>
        <p:txBody>
          <a:bodyPr/>
          <a:lstStyle/>
          <a:p>
            <a:r>
              <a:rPr lang="en-GB" dirty="0"/>
              <a:t>It’s possible to combine CS-2 machines together to provide a very large virtual CS-2</a:t>
            </a:r>
          </a:p>
          <a:p>
            <a:endParaRPr lang="en-GB" dirty="0"/>
          </a:p>
          <a:p>
            <a:r>
              <a:rPr lang="en-GB" dirty="0"/>
              <a:t>We will not cover this in the tutorial today, but details are available on the </a:t>
            </a:r>
            <a:r>
              <a:rPr lang="en-GB" dirty="0" err="1"/>
              <a:t>Cerebras</a:t>
            </a:r>
            <a:r>
              <a:rPr lang="en-GB" dirty="0"/>
              <a:t> website</a:t>
            </a:r>
          </a:p>
        </p:txBody>
      </p:sp>
      <p:pic>
        <p:nvPicPr>
          <p:cNvPr id="1026" name="Picture 2" descr="Photo shows two Cerebras CS-2 cabinets side by side.">
            <a:extLst>
              <a:ext uri="{FF2B5EF4-FFF2-40B4-BE49-F238E27FC236}">
                <a16:creationId xmlns:a16="http://schemas.microsoft.com/office/drawing/2014/main" id="{BCABFAEC-9634-84A4-F216-90F585E70E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4" r="14983"/>
          <a:stretch/>
        </p:blipFill>
        <p:spPr bwMode="auto">
          <a:xfrm>
            <a:off x="6672064" y="1602488"/>
            <a:ext cx="5400195" cy="4750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896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61563-BB3C-9119-F550-9F33029F0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2BD1B-D9D6-913D-25A9-46424D63A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118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C5160-C182-FBC2-C12E-D2E6E4A7C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have a (fairly big) 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C07B7-68CA-CA89-97A4-A14E3B5EF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15880"/>
            <a:ext cx="6710536" cy="230104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This contains all the cooling and infrastructure support</a:t>
            </a:r>
          </a:p>
          <a:p>
            <a:pPr lvl="1"/>
            <a:r>
              <a:rPr lang="en-GB" dirty="0"/>
              <a:t>15RU and draws around 23kW of power</a:t>
            </a:r>
          </a:p>
          <a:p>
            <a:r>
              <a:rPr lang="en-GB" dirty="0"/>
              <a:t>Uses standards-based power and network connections</a:t>
            </a:r>
          </a:p>
          <a:p>
            <a:pPr lvl="1"/>
            <a:r>
              <a:rPr lang="en-GB" dirty="0"/>
              <a:t>12x standard 100 Gigabit Ethernet links and converts standard TCP-IP traffic into </a:t>
            </a:r>
            <a:r>
              <a:rPr lang="en-GB" dirty="0" err="1"/>
              <a:t>Cerebras</a:t>
            </a:r>
            <a:r>
              <a:rPr lang="en-GB" dirty="0"/>
              <a:t> protocol at full line rate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AA585EA-B9C7-2920-14D7-D1E8FE571F79}"/>
              </a:ext>
            </a:extLst>
          </p:cNvPr>
          <p:cNvSpPr txBox="1">
            <a:spLocks/>
          </p:cNvSpPr>
          <p:nvPr/>
        </p:nvSpPr>
        <p:spPr>
          <a:xfrm>
            <a:off x="3050006" y="3861725"/>
            <a:ext cx="4270130" cy="27526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This all serves the </a:t>
            </a:r>
            <a:r>
              <a:rPr lang="en-GB" dirty="0" err="1"/>
              <a:t>Cerebras</a:t>
            </a:r>
            <a:r>
              <a:rPr lang="en-GB" dirty="0"/>
              <a:t> Wafer Scale Engine (WSE)</a:t>
            </a:r>
          </a:p>
          <a:p>
            <a:pPr lvl="1"/>
            <a:r>
              <a:rPr lang="en-GB" dirty="0"/>
              <a:t>A wafer-parallel compute accelerator, containing hundreds of thousands of independent processing elements (PEs)</a:t>
            </a:r>
          </a:p>
          <a:p>
            <a:pPr lvl="1"/>
            <a:r>
              <a:rPr lang="en-GB" dirty="0"/>
              <a:t>The WSE is the reason for the tutorial!</a:t>
            </a:r>
          </a:p>
        </p:txBody>
      </p:sp>
      <p:pic>
        <p:nvPicPr>
          <p:cNvPr id="4" name="Picture 2" descr="Cerebras CS-2 System to Accelerate NLP for Biomedical R&amp;D">
            <a:extLst>
              <a:ext uri="{FF2B5EF4-FFF2-40B4-BE49-F238E27FC236}">
                <a16:creationId xmlns:a16="http://schemas.microsoft.com/office/drawing/2014/main" id="{4D2E39CB-4DE4-0FC8-9506-F8B142A579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26" t="2750" r="13136" b="16401"/>
          <a:stretch/>
        </p:blipFill>
        <p:spPr bwMode="auto">
          <a:xfrm>
            <a:off x="191344" y="3901246"/>
            <a:ext cx="2642638" cy="271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IDF now houses the first Cerebras CS 1 system in Europe - DDI">
            <a:extLst>
              <a:ext uri="{FF2B5EF4-FFF2-40B4-BE49-F238E27FC236}">
                <a16:creationId xmlns:a16="http://schemas.microsoft.com/office/drawing/2014/main" id="{8CEFBEF6-7A32-4D0A-22CF-927B799D1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160" y="692696"/>
            <a:ext cx="4353948" cy="580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887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303EA-2D57-13FA-1AC7-83016C690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Cerebras</a:t>
            </a:r>
            <a:r>
              <a:rPr lang="en-GB" dirty="0"/>
              <a:t> Wafer Scale Engine (WSE)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57C2E-125A-51E0-343F-266878B21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7790656" cy="3052936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Physically it is about as big as a dinner plate and built upon a 7nm process technology</a:t>
            </a:r>
          </a:p>
          <a:p>
            <a:endParaRPr lang="en-GB" dirty="0"/>
          </a:p>
          <a:p>
            <a:r>
              <a:rPr lang="en-GB" dirty="0"/>
              <a:t>The current generation CS-2 that we will use today contains:</a:t>
            </a:r>
          </a:p>
          <a:p>
            <a:pPr lvl="1"/>
            <a:r>
              <a:rPr lang="en-GB" dirty="0"/>
              <a:t>Approximately 850,000 cores</a:t>
            </a:r>
          </a:p>
          <a:p>
            <a:pPr lvl="1"/>
            <a:r>
              <a:rPr lang="en-GB" dirty="0"/>
              <a:t>40GB on-chip SRAM memory</a:t>
            </a:r>
          </a:p>
          <a:p>
            <a:pPr lvl="1"/>
            <a:r>
              <a:rPr lang="en-GB" dirty="0"/>
              <a:t>A total of 20PB/s aggregate memory bandwidth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3074" name="Picture 2" descr="Cerebras wafer scale testbed - ExCALIBUR">
            <a:extLst>
              <a:ext uri="{FF2B5EF4-FFF2-40B4-BE49-F238E27FC236}">
                <a16:creationId xmlns:a16="http://schemas.microsoft.com/office/drawing/2014/main" id="{B69CC0AE-C508-55BC-8BA0-8439E34EB4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00" t="16401" r="20601" b="15351"/>
          <a:stretch/>
        </p:blipFill>
        <p:spPr bwMode="auto">
          <a:xfrm>
            <a:off x="8325152" y="1600200"/>
            <a:ext cx="3600400" cy="2786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552749-1740-E3EA-600C-8D216E112C5F}"/>
              </a:ext>
            </a:extLst>
          </p:cNvPr>
          <p:cNvSpPr txBox="1">
            <a:spLocks/>
          </p:cNvSpPr>
          <p:nvPr/>
        </p:nvSpPr>
        <p:spPr>
          <a:xfrm>
            <a:off x="609600" y="4653136"/>
            <a:ext cx="11319048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flexibility of the individual, independent cores and the large amount of memory means that, depending on the workload, the CS-2 is capable of delivering the performance of many GPUs</a:t>
            </a:r>
          </a:p>
          <a:p>
            <a:pPr lvl="1"/>
            <a:r>
              <a:rPr lang="en-GB" dirty="0"/>
              <a:t>Although of course this depends heavily on you programming it effectively, which is the topic of the tutorial today!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3563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6C8737D9-F749-4EB4-883E-513ED2842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6303" y="2132856"/>
            <a:ext cx="6425697" cy="319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C29A04-A209-1048-3F2D-0998AEA45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WSE conceptual high-level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009CD-269B-7D51-84F9-9D52A82FE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1628800"/>
            <a:ext cx="6134472" cy="475252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Very many individual Processing Elements (PEs)</a:t>
            </a:r>
          </a:p>
          <a:p>
            <a:pPr lvl="1"/>
            <a:r>
              <a:rPr lang="en-GB" dirty="0"/>
              <a:t>These run independent of each other (e.g. their own program counter)</a:t>
            </a:r>
          </a:p>
          <a:p>
            <a:pPr lvl="1"/>
            <a:endParaRPr lang="en-GB" dirty="0"/>
          </a:p>
          <a:p>
            <a:r>
              <a:rPr lang="en-GB" dirty="0"/>
              <a:t>PEs are connected by 2D rectangular mesh across the chip</a:t>
            </a:r>
          </a:p>
          <a:p>
            <a:pPr lvl="1"/>
            <a:r>
              <a:rPr lang="en-GB" dirty="0"/>
              <a:t>32-bit messages (called wavelets) can be communicated with neighbours in a single cycle</a:t>
            </a:r>
          </a:p>
          <a:p>
            <a:pPr lvl="1"/>
            <a:endParaRPr lang="en-GB" dirty="0"/>
          </a:p>
          <a:p>
            <a:r>
              <a:rPr lang="en-GB" dirty="0"/>
              <a:t>The 40GB of WSE memory is distributed amongst the PEs</a:t>
            </a:r>
          </a:p>
          <a:p>
            <a:pPr lvl="1"/>
            <a:r>
              <a:rPr lang="en-GB" dirty="0"/>
              <a:t>Each PE has its own private chunk of memory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2022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83304-A037-4D0C-16F7-2AF90B3E7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Within each Processing Element (PE)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891E4-E7BB-05B0-01E1-B1B7ED914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5054352" cy="506916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We have the processor itself</a:t>
            </a:r>
          </a:p>
          <a:p>
            <a:pPr lvl="1"/>
            <a:r>
              <a:rPr lang="en-GB" dirty="0"/>
              <a:t>Commonly referred to as the Compute Engine (CE)</a:t>
            </a:r>
          </a:p>
          <a:p>
            <a:pPr lvl="1"/>
            <a:r>
              <a:rPr lang="en-GB" dirty="0"/>
              <a:t>Independent and private from any other</a:t>
            </a:r>
          </a:p>
          <a:p>
            <a:pPr lvl="1"/>
            <a:endParaRPr lang="en-GB" dirty="0"/>
          </a:p>
          <a:p>
            <a:r>
              <a:rPr lang="en-GB" dirty="0"/>
              <a:t>A router</a:t>
            </a:r>
          </a:p>
          <a:p>
            <a:pPr lvl="1"/>
            <a:r>
              <a:rPr lang="en-GB" dirty="0"/>
              <a:t>Connected with bidirectional links to own CE and router of four neighbours</a:t>
            </a:r>
          </a:p>
          <a:p>
            <a:pPr lvl="1"/>
            <a:r>
              <a:rPr lang="en-GB" dirty="0"/>
              <a:t>Link to own CE is called </a:t>
            </a:r>
            <a:r>
              <a:rPr lang="en-GB" i="1" dirty="0"/>
              <a:t>the RAMP </a:t>
            </a:r>
            <a:r>
              <a:rPr lang="en-GB" dirty="0"/>
              <a:t>and neighbours are referred to by north, south, east and west </a:t>
            </a:r>
          </a:p>
          <a:p>
            <a:pPr lvl="1"/>
            <a:r>
              <a:rPr lang="en-GB" dirty="0"/>
              <a:t>This is the only way in which PEs can communicate</a:t>
            </a:r>
          </a:p>
          <a:p>
            <a:pPr lvl="1"/>
            <a:endParaRPr lang="en-GB" dirty="0"/>
          </a:p>
          <a:p>
            <a:r>
              <a:rPr lang="en-GB" dirty="0"/>
              <a:t>Local (private) memory</a:t>
            </a:r>
          </a:p>
          <a:p>
            <a:pPr lvl="1"/>
            <a:r>
              <a:rPr lang="en-GB" dirty="0"/>
              <a:t>All data and code for the PE is stored in this memory</a:t>
            </a:r>
          </a:p>
          <a:p>
            <a:pPr lvl="1"/>
            <a:r>
              <a:rPr lang="en-GB" dirty="0"/>
              <a:t>48KB per PE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2A44ECB-0F81-B5D6-8B6D-234E6FC42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60" y="2097534"/>
            <a:ext cx="6385384" cy="3160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288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68E9-2BB4-6478-E935-3F028DE8E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this is driven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BF3B0-B0E7-6075-36F4-B5D125E64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100" y="1772816"/>
            <a:ext cx="5918448" cy="3816424"/>
          </a:xfrm>
        </p:spPr>
        <p:txBody>
          <a:bodyPr/>
          <a:lstStyle/>
          <a:p>
            <a:r>
              <a:rPr lang="en-GB" dirty="0"/>
              <a:t>Driven by a host program which is written in Python using the </a:t>
            </a:r>
            <a:r>
              <a:rPr lang="en-GB" dirty="0" err="1"/>
              <a:t>Cerebras</a:t>
            </a:r>
            <a:r>
              <a:rPr lang="en-GB" dirty="0"/>
              <a:t> API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Copy your device program onto applicable PEs of CS-2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Copy any input data onto the CS-2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Run the code on the CS-2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Once completed, copy any results back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7F82946-8D09-D6C5-8570-A9DFCBDF6263}"/>
              </a:ext>
            </a:extLst>
          </p:cNvPr>
          <p:cNvGrpSpPr/>
          <p:nvPr/>
        </p:nvGrpSpPr>
        <p:grpSpPr>
          <a:xfrm>
            <a:off x="6888088" y="2564904"/>
            <a:ext cx="4968552" cy="1468760"/>
            <a:chOff x="6888088" y="1567048"/>
            <a:chExt cx="4968552" cy="14687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0463B40-536A-96D2-ED07-30238E7EF7C2}"/>
                </a:ext>
              </a:extLst>
            </p:cNvPr>
            <p:cNvSpPr/>
            <p:nvPr/>
          </p:nvSpPr>
          <p:spPr>
            <a:xfrm>
              <a:off x="6888088" y="1567048"/>
              <a:ext cx="1440160" cy="146876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rgbClr val="0070C0"/>
                  </a:solidFill>
                </a:rPr>
                <a:t>Host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0EF8326-DE9A-C53C-4114-9A817CB8198F}"/>
                </a:ext>
              </a:extLst>
            </p:cNvPr>
            <p:cNvSpPr/>
            <p:nvPr/>
          </p:nvSpPr>
          <p:spPr>
            <a:xfrm>
              <a:off x="10416480" y="1567048"/>
              <a:ext cx="1440160" cy="146876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 err="1">
                  <a:solidFill>
                    <a:srgbClr val="0070C0"/>
                  </a:solidFill>
                </a:rPr>
                <a:t>Cerebras</a:t>
              </a:r>
              <a:r>
                <a:rPr lang="en-GB" b="1" dirty="0">
                  <a:solidFill>
                    <a:srgbClr val="0070C0"/>
                  </a:solidFill>
                </a:rPr>
                <a:t> CS-2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059C709-5AD7-9A38-494F-E58DF9665D28}"/>
                </a:ext>
              </a:extLst>
            </p:cNvPr>
            <p:cNvGrpSpPr/>
            <p:nvPr/>
          </p:nvGrpSpPr>
          <p:grpSpPr>
            <a:xfrm>
              <a:off x="8328248" y="1883680"/>
              <a:ext cx="2088232" cy="216024"/>
              <a:chOff x="7680176" y="4725144"/>
              <a:chExt cx="2088232" cy="216024"/>
            </a:xfrm>
          </p:grpSpPr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208F780B-C331-A9B3-9D91-DF58A75CBEEB}"/>
                  </a:ext>
                </a:extLst>
              </p:cNvPr>
              <p:cNvCxnSpPr/>
              <p:nvPr/>
            </p:nvCxnSpPr>
            <p:spPr>
              <a:xfrm>
                <a:off x="7680176" y="4725144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A3A98E2C-F85F-6589-1C7E-C9A093C24FA4}"/>
                  </a:ext>
                </a:extLst>
              </p:cNvPr>
              <p:cNvCxnSpPr/>
              <p:nvPr/>
            </p:nvCxnSpPr>
            <p:spPr>
              <a:xfrm>
                <a:off x="7680176" y="4797152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F8E305E9-AB1C-400E-4F23-0963E4B5ACAC}"/>
                  </a:ext>
                </a:extLst>
              </p:cNvPr>
              <p:cNvCxnSpPr/>
              <p:nvPr/>
            </p:nvCxnSpPr>
            <p:spPr>
              <a:xfrm>
                <a:off x="7680176" y="4869160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FD81473-5923-DF8A-5741-FB3A166B58DF}"/>
                  </a:ext>
                </a:extLst>
              </p:cNvPr>
              <p:cNvCxnSpPr/>
              <p:nvPr/>
            </p:nvCxnSpPr>
            <p:spPr>
              <a:xfrm>
                <a:off x="7680176" y="4941168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1960ED4-20AB-9E2C-E405-397015AD56B2}"/>
                </a:ext>
              </a:extLst>
            </p:cNvPr>
            <p:cNvGrpSpPr/>
            <p:nvPr/>
          </p:nvGrpSpPr>
          <p:grpSpPr>
            <a:xfrm>
              <a:off x="8328248" y="2183144"/>
              <a:ext cx="2088232" cy="216024"/>
              <a:chOff x="7680176" y="4725144"/>
              <a:chExt cx="2088232" cy="216024"/>
            </a:xfrm>
          </p:grpSpPr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3B1E699C-5F7E-B585-DC1C-6E01000F295A}"/>
                  </a:ext>
                </a:extLst>
              </p:cNvPr>
              <p:cNvCxnSpPr/>
              <p:nvPr/>
            </p:nvCxnSpPr>
            <p:spPr>
              <a:xfrm>
                <a:off x="7680176" y="4725144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38B8FAE5-A275-2316-A3DD-58B36FBCEBDB}"/>
                  </a:ext>
                </a:extLst>
              </p:cNvPr>
              <p:cNvCxnSpPr/>
              <p:nvPr/>
            </p:nvCxnSpPr>
            <p:spPr>
              <a:xfrm>
                <a:off x="7680176" y="4797152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18D9AB10-D94B-8E18-1171-E8F24CC56CD9}"/>
                  </a:ext>
                </a:extLst>
              </p:cNvPr>
              <p:cNvCxnSpPr/>
              <p:nvPr/>
            </p:nvCxnSpPr>
            <p:spPr>
              <a:xfrm>
                <a:off x="7680176" y="4869160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EA6B878F-2E51-6E80-E935-6BB2D875E47F}"/>
                  </a:ext>
                </a:extLst>
              </p:cNvPr>
              <p:cNvCxnSpPr/>
              <p:nvPr/>
            </p:nvCxnSpPr>
            <p:spPr>
              <a:xfrm>
                <a:off x="7680176" y="4941168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634DB4C-C9C1-0F8E-A2F7-6E239CE8281C}"/>
                </a:ext>
              </a:extLst>
            </p:cNvPr>
            <p:cNvGrpSpPr/>
            <p:nvPr/>
          </p:nvGrpSpPr>
          <p:grpSpPr>
            <a:xfrm>
              <a:off x="8328248" y="2486689"/>
              <a:ext cx="2088232" cy="216024"/>
              <a:chOff x="7680176" y="4725144"/>
              <a:chExt cx="2088232" cy="216024"/>
            </a:xfrm>
          </p:grpSpPr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C425C633-EF86-A543-1CA4-B62EF9CB4C15}"/>
                  </a:ext>
                </a:extLst>
              </p:cNvPr>
              <p:cNvCxnSpPr/>
              <p:nvPr/>
            </p:nvCxnSpPr>
            <p:spPr>
              <a:xfrm>
                <a:off x="7680176" y="4725144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CDF8206F-5F8D-E9D4-265C-A91A131D9389}"/>
                  </a:ext>
                </a:extLst>
              </p:cNvPr>
              <p:cNvCxnSpPr/>
              <p:nvPr/>
            </p:nvCxnSpPr>
            <p:spPr>
              <a:xfrm>
                <a:off x="7680176" y="4797152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E03CE38E-55AF-CDB1-E41F-D8412620F4CE}"/>
                  </a:ext>
                </a:extLst>
              </p:cNvPr>
              <p:cNvCxnSpPr/>
              <p:nvPr/>
            </p:nvCxnSpPr>
            <p:spPr>
              <a:xfrm>
                <a:off x="7680176" y="4869160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E7CA2241-34A6-ECB7-7157-CBCEAADC4DA1}"/>
                  </a:ext>
                </a:extLst>
              </p:cNvPr>
              <p:cNvCxnSpPr/>
              <p:nvPr/>
            </p:nvCxnSpPr>
            <p:spPr>
              <a:xfrm>
                <a:off x="7680176" y="4941168"/>
                <a:ext cx="2088232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DD7C312B-42FA-C4C1-2530-EDBDAF6CEF79}"/>
              </a:ext>
            </a:extLst>
          </p:cNvPr>
          <p:cNvSpPr txBox="1"/>
          <p:nvPr/>
        </p:nvSpPr>
        <p:spPr>
          <a:xfrm>
            <a:off x="479376" y="5877272"/>
            <a:ext cx="11521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On the WSE itself, data is communicated to/from the array via edge connectors, the hardware and </a:t>
            </a:r>
            <a:r>
              <a:rPr lang="en-GB" dirty="0" err="1"/>
              <a:t>Cerebras</a:t>
            </a:r>
            <a:r>
              <a:rPr lang="en-GB" dirty="0"/>
              <a:t> SDK abstracts getting data to/from the individual PEs</a:t>
            </a:r>
          </a:p>
        </p:txBody>
      </p:sp>
    </p:spTree>
    <p:extLst>
      <p:ext uri="{BB962C8B-B14F-4D97-AF65-F5344CB8AC3E}">
        <p14:creationId xmlns:p14="http://schemas.microsoft.com/office/powerpoint/2010/main" val="552421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11233-BC7A-F164-47D5-AD661CE81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 the WSE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758E7-6DCE-3789-E097-FDCF22878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1217896"/>
          </a:xfrm>
        </p:spPr>
        <p:txBody>
          <a:bodyPr/>
          <a:lstStyle/>
          <a:p>
            <a:r>
              <a:rPr lang="en-GB" dirty="0" err="1"/>
              <a:t>Cerebras</a:t>
            </a:r>
            <a:r>
              <a:rPr lang="en-GB" dirty="0"/>
              <a:t> Software Language (CSL) is used to actually program the device</a:t>
            </a:r>
          </a:p>
          <a:p>
            <a:pPr lvl="1"/>
            <a:r>
              <a:rPr lang="en-GB" dirty="0"/>
              <a:t>As we will see, this provides both a series of abstractions for high level programming with the ability to get down into the low level details (the same level as C) if desired</a:t>
            </a:r>
          </a:p>
          <a:p>
            <a:pPr lvl="1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32EDE5-FB8E-8327-EF27-E8B0C037ECE6}"/>
              </a:ext>
            </a:extLst>
          </p:cNvPr>
          <p:cNvSpPr txBox="1"/>
          <p:nvPr/>
        </p:nvSpPr>
        <p:spPr>
          <a:xfrm>
            <a:off x="8256240" y="4134480"/>
            <a:ext cx="3456384" cy="1477328"/>
          </a:xfrm>
          <a:prstGeom prst="rect">
            <a:avLst/>
          </a:prstGeom>
          <a:solidFill>
            <a:srgbClr val="FFFF66">
              <a:alpha val="30196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var result: f32 = 0.0;</a:t>
            </a: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task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main_task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 void {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  result = 5.0;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2BC1C4A-7132-A026-B0F9-12BC404D8AD2}"/>
              </a:ext>
            </a:extLst>
          </p:cNvPr>
          <p:cNvSpPr txBox="1">
            <a:spLocks/>
          </p:cNvSpPr>
          <p:nvPr/>
        </p:nvSpPr>
        <p:spPr>
          <a:xfrm>
            <a:off x="609600" y="3292952"/>
            <a:ext cx="7430616" cy="3160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CSL program consists of tasks and functions</a:t>
            </a:r>
          </a:p>
          <a:p>
            <a:pPr lvl="1"/>
            <a:r>
              <a:rPr lang="en-GB" dirty="0"/>
              <a:t>Functions can be called by the host or another function on the device</a:t>
            </a:r>
          </a:p>
          <a:p>
            <a:pPr lvl="1"/>
            <a:r>
              <a:rPr lang="en-GB" dirty="0"/>
              <a:t>Tasks are started by the hardware, run until completion, and then at that point the hardware chooses another task to run</a:t>
            </a:r>
          </a:p>
          <a:p>
            <a:pPr lvl="2"/>
            <a:r>
              <a:rPr lang="en-GB" dirty="0"/>
              <a:t>Can only be </a:t>
            </a:r>
            <a:r>
              <a:rPr lang="en-GB" i="1" dirty="0"/>
              <a:t>activated, </a:t>
            </a:r>
            <a:r>
              <a:rPr lang="en-GB" dirty="0"/>
              <a:t>can not be called by other tasks or functions. Also don’t return a value</a:t>
            </a:r>
          </a:p>
          <a:p>
            <a:pPr lvl="2"/>
            <a:r>
              <a:rPr lang="en-GB" dirty="0"/>
              <a:t>Each task has an associated ID that is used for tracking and management</a:t>
            </a:r>
          </a:p>
        </p:txBody>
      </p:sp>
    </p:spTree>
    <p:extLst>
      <p:ext uri="{BB962C8B-B14F-4D97-AF65-F5344CB8AC3E}">
        <p14:creationId xmlns:p14="http://schemas.microsoft.com/office/powerpoint/2010/main" val="3851807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07C0-0904-C111-9954-131AC4C3D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Communication between 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D9ACE-B5CB-673A-4C1B-B26F5F99E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8366720" cy="1540768"/>
          </a:xfrm>
        </p:spPr>
        <p:txBody>
          <a:bodyPr>
            <a:normAutofit fontScale="92500"/>
          </a:bodyPr>
          <a:lstStyle/>
          <a:p>
            <a:r>
              <a:rPr lang="en-GB" dirty="0"/>
              <a:t>Remember, a wavelet is a 32-bit message communicated with a neighbour in a single cycle</a:t>
            </a:r>
          </a:p>
          <a:p>
            <a:r>
              <a:rPr lang="en-GB" dirty="0"/>
              <a:t>Each physical channel has 24 virtual communication channels known as </a:t>
            </a:r>
            <a:r>
              <a:rPr lang="en-GB" b="1" i="1" dirty="0"/>
              <a:t>colours</a:t>
            </a:r>
            <a:r>
              <a:rPr lang="en-GB" dirty="0"/>
              <a:t> that can be used for passing wavelets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0E9ED4B-0388-4FE6-BC4A-DB8561EB65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60" r="15316"/>
          <a:stretch/>
        </p:blipFill>
        <p:spPr bwMode="auto">
          <a:xfrm>
            <a:off x="8966344" y="1074040"/>
            <a:ext cx="3011636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9C36AB0-804E-3FC0-833B-DFD404E8A55F}"/>
              </a:ext>
            </a:extLst>
          </p:cNvPr>
          <p:cNvSpPr txBox="1">
            <a:spLocks/>
          </p:cNvSpPr>
          <p:nvPr/>
        </p:nvSpPr>
        <p:spPr>
          <a:xfrm>
            <a:off x="609600" y="3516288"/>
            <a:ext cx="11247040" cy="3081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Each wavelet has associated with it a 5-bit identify which defines which channel it is communicated on</a:t>
            </a:r>
          </a:p>
          <a:p>
            <a:pPr lvl="1"/>
            <a:r>
              <a:rPr lang="en-GB" dirty="0"/>
              <a:t>Determines the wavelet’s routing through the fabric and its consumption</a:t>
            </a:r>
          </a:p>
          <a:p>
            <a:pPr lvl="1"/>
            <a:r>
              <a:rPr lang="en-GB" dirty="0"/>
              <a:t>This is a bit like a tag in MPI point-to-point communications, and similarly many messages on one colour does not block messages with a different colour using the same physical link</a:t>
            </a:r>
          </a:p>
          <a:p>
            <a:pPr lvl="1"/>
            <a:endParaRPr lang="en-GB" dirty="0"/>
          </a:p>
          <a:p>
            <a:r>
              <a:rPr lang="en-GB" dirty="0"/>
              <a:t>Wavelets are consumed by tasks on a PE where a task is registered to execute when a wavelet arrives with a specific colour</a:t>
            </a:r>
          </a:p>
        </p:txBody>
      </p:sp>
    </p:spTree>
    <p:extLst>
      <p:ext uri="{BB962C8B-B14F-4D97-AF65-F5344CB8AC3E}">
        <p14:creationId xmlns:p14="http://schemas.microsoft.com/office/powerpoint/2010/main" val="3286674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D3B55-DD41-67DE-BFF0-697EBE54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Three types of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DE0B1-A150-B2CD-5093-7F2421CA3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tasks</a:t>
            </a:r>
          </a:p>
          <a:p>
            <a:pPr lvl="1"/>
            <a:r>
              <a:rPr lang="en-GB" dirty="0"/>
              <a:t>Which activate upon the arrival of a wavelet with a matching colour, these are used to consume messages that are communicated between PEs</a:t>
            </a:r>
          </a:p>
          <a:p>
            <a:pPr lvl="1"/>
            <a:r>
              <a:rPr lang="en-GB" dirty="0"/>
              <a:t>Wavelet Triggered Task (WTT)</a:t>
            </a:r>
          </a:p>
          <a:p>
            <a:pPr lvl="1"/>
            <a:endParaRPr lang="en-GB" dirty="0"/>
          </a:p>
          <a:p>
            <a:r>
              <a:rPr lang="en-GB" dirty="0"/>
              <a:t>Local tasks</a:t>
            </a:r>
          </a:p>
          <a:p>
            <a:pPr lvl="1"/>
            <a:r>
              <a:rPr lang="en-GB" dirty="0"/>
              <a:t>Explicitly activated by other tasks or functions running on the PE</a:t>
            </a:r>
          </a:p>
          <a:p>
            <a:pPr lvl="1"/>
            <a:endParaRPr lang="en-GB" dirty="0"/>
          </a:p>
          <a:p>
            <a:r>
              <a:rPr lang="en-GB" dirty="0"/>
              <a:t>Control tasks</a:t>
            </a:r>
          </a:p>
          <a:p>
            <a:pPr lvl="1"/>
            <a:r>
              <a:rPr lang="en-GB" dirty="0"/>
              <a:t>Can be either data or local tasks, or neither (we will see examples later on)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11784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pcc_gre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1452</Words>
  <Application>Microsoft Office PowerPoint</Application>
  <PresentationFormat>Widescreen</PresentationFormat>
  <Paragraphs>138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Courier New</vt:lpstr>
      <vt:lpstr>epcc_grey</vt:lpstr>
      <vt:lpstr>An overview of the CS-2 architecture</vt:lpstr>
      <vt:lpstr>We have a (fairly big) box</vt:lpstr>
      <vt:lpstr>Cerebras Wafer Scale Engine (WSE)</vt:lpstr>
      <vt:lpstr>WSE conceptual high-level view</vt:lpstr>
      <vt:lpstr>Within each Processing Element (PE)</vt:lpstr>
      <vt:lpstr>How this is driven</vt:lpstr>
      <vt:lpstr>Programming the WSE</vt:lpstr>
      <vt:lpstr>Communication between PEs</vt:lpstr>
      <vt:lpstr>Three types of task</vt:lpstr>
      <vt:lpstr>Host runtime</vt:lpstr>
      <vt:lpstr>The CSL compiler</vt:lpstr>
      <vt:lpstr>Use of the simulator</vt:lpstr>
      <vt:lpstr>Clustering CS-2 machines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2017-01-17T08:58:04Z</dcterms:created>
  <dcterms:modified xsi:type="dcterms:W3CDTF">2023-11-30T19:19:28Z</dcterms:modified>
</cp:coreProperties>
</file>

<file path=docProps/thumbnail.jpeg>
</file>